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3" r:id="rId4"/>
    <p:sldId id="279" r:id="rId5"/>
    <p:sldId id="280" r:id="rId6"/>
    <p:sldId id="281" r:id="rId7"/>
    <p:sldId id="283" r:id="rId8"/>
    <p:sldId id="285" r:id="rId9"/>
    <p:sldId id="286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11-Oct-22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rgbClr val="002060"/>
                </a:solidFill>
              </a:rPr>
              <a:t>A</a:t>
            </a:r>
            <a:r>
              <a:rPr lang="en-US" b="1" dirty="0" smtClean="0">
                <a:solidFill>
                  <a:srgbClr val="002060"/>
                </a:solidFill>
              </a:rPr>
              <a:t>rchitecture </a:t>
            </a:r>
            <a:r>
              <a:rPr lang="en-US" b="1" dirty="0">
                <a:solidFill>
                  <a:srgbClr val="002060"/>
                </a:solidFill>
              </a:rPr>
              <a:t>of JDBC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Architecture </a:t>
            </a:r>
            <a:r>
              <a:rPr lang="en-US" sz="3600" b="1" dirty="0">
                <a:solidFill>
                  <a:srgbClr val="002060"/>
                </a:solidFill>
              </a:rPr>
              <a:t>of </a:t>
            </a:r>
            <a:r>
              <a:rPr lang="en-US" sz="3600" b="1" dirty="0" smtClean="0">
                <a:solidFill>
                  <a:srgbClr val="002060"/>
                </a:solidFill>
              </a:rPr>
              <a:t>JDBC</a:t>
            </a:r>
          </a:p>
          <a:p>
            <a:pPr marL="0" indent="0">
              <a:buNone/>
            </a:pPr>
            <a:r>
              <a:rPr lang="en-US" sz="3600" dirty="0"/>
              <a:t>The JDBC API supports both two-tier and three-tier processing models for database access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Architecture of JDBC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1"/>
            <a:ext cx="8382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2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Architecture of JDBC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In the two-tier model, a </a:t>
            </a:r>
            <a:r>
              <a:rPr lang="en-US" sz="3600" dirty="0">
                <a:solidFill>
                  <a:srgbClr val="FF0000"/>
                </a:solidFill>
              </a:rPr>
              <a:t>Java applet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application talks </a:t>
            </a:r>
            <a:r>
              <a:rPr lang="en-US" sz="3600" dirty="0"/>
              <a:t>directly to the data source. This requires a JDBC driver that can communicate with the particular data source being accessed. </a:t>
            </a:r>
            <a:r>
              <a:rPr lang="en-US" sz="3600" dirty="0">
                <a:solidFill>
                  <a:srgbClr val="FF0000"/>
                </a:solidFill>
              </a:rPr>
              <a:t>A user's commands are delivered to the database</a:t>
            </a:r>
            <a:r>
              <a:rPr lang="en-US" sz="3600" dirty="0"/>
              <a:t> or other data source, and the results of those statements are sent back to the user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20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Architecture of JDBC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The data source may be </a:t>
            </a:r>
            <a:r>
              <a:rPr lang="en-US" sz="3600" dirty="0">
                <a:solidFill>
                  <a:srgbClr val="FF0000"/>
                </a:solidFill>
              </a:rPr>
              <a:t>located on another machine </a:t>
            </a:r>
            <a:r>
              <a:rPr lang="en-US" sz="3600" dirty="0"/>
              <a:t>to which the user is connected </a:t>
            </a:r>
            <a:r>
              <a:rPr lang="en-US" sz="3600" dirty="0">
                <a:solidFill>
                  <a:srgbClr val="FF0000"/>
                </a:solidFill>
              </a:rPr>
              <a:t>via a network.</a:t>
            </a:r>
            <a:r>
              <a:rPr lang="en-US" sz="3600" dirty="0"/>
              <a:t> This is referred to as a </a:t>
            </a:r>
            <a:r>
              <a:rPr lang="en-US" sz="3600" dirty="0">
                <a:solidFill>
                  <a:srgbClr val="FF0000"/>
                </a:solidFill>
              </a:rPr>
              <a:t>client/server configuration</a:t>
            </a:r>
            <a:r>
              <a:rPr lang="en-US" sz="3600" dirty="0"/>
              <a:t>, with the user's machine as the client, and the machine housing the </a:t>
            </a:r>
            <a:r>
              <a:rPr lang="en-US" sz="3600" dirty="0">
                <a:solidFill>
                  <a:srgbClr val="FF0000"/>
                </a:solidFill>
              </a:rPr>
              <a:t>data source as the server. </a:t>
            </a:r>
            <a:r>
              <a:rPr lang="en-US" sz="3600" dirty="0"/>
              <a:t>The network can be an </a:t>
            </a:r>
            <a:r>
              <a:rPr lang="en-US" sz="3600" dirty="0">
                <a:solidFill>
                  <a:srgbClr val="FF0000"/>
                </a:solidFill>
              </a:rPr>
              <a:t>intranet, </a:t>
            </a:r>
            <a:r>
              <a:rPr lang="en-US" sz="3600" dirty="0"/>
              <a:t>which, for example, </a:t>
            </a:r>
            <a:r>
              <a:rPr lang="en-US" sz="3600" dirty="0">
                <a:solidFill>
                  <a:srgbClr val="FF0000"/>
                </a:solidFill>
              </a:rPr>
              <a:t>connects employees </a:t>
            </a:r>
            <a:r>
              <a:rPr lang="en-US" sz="3600" dirty="0"/>
              <a:t>within a corporation, or it can be the Internet.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3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Architecture of JDBC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8153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3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6553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700" b="1" dirty="0">
                <a:solidFill>
                  <a:srgbClr val="002060"/>
                </a:solidFill>
              </a:rPr>
              <a:t>Architecture of JDBC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sz="6700" dirty="0"/>
              <a:t>In the </a:t>
            </a:r>
            <a:r>
              <a:rPr lang="en-US" sz="6700" dirty="0">
                <a:solidFill>
                  <a:srgbClr val="FF0000"/>
                </a:solidFill>
              </a:rPr>
              <a:t>three-tier model, </a:t>
            </a:r>
            <a:r>
              <a:rPr lang="en-US" sz="6700" dirty="0"/>
              <a:t>commands are sent to a </a:t>
            </a:r>
            <a:r>
              <a:rPr lang="en-US" sz="6700" dirty="0">
                <a:solidFill>
                  <a:srgbClr val="FF0000"/>
                </a:solidFill>
              </a:rPr>
              <a:t>"middle tier" of services</a:t>
            </a:r>
            <a:r>
              <a:rPr lang="en-US" sz="6700" dirty="0"/>
              <a:t>, which then sends the commands to the </a:t>
            </a:r>
            <a:r>
              <a:rPr lang="en-US" sz="6700" dirty="0">
                <a:solidFill>
                  <a:srgbClr val="FF0000"/>
                </a:solidFill>
              </a:rPr>
              <a:t>data source</a:t>
            </a:r>
            <a:r>
              <a:rPr lang="en-US" sz="6700" dirty="0"/>
              <a:t>. The data source processes the commands and sends the results back to the middle tier, which then sends them to the user. MIS directors find the three-tier model very attractive because the middle tier makes it possible to maintain control over access and the kinds of updates that can be made to corporate data. </a:t>
            </a: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34346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700" b="1" dirty="0">
                <a:solidFill>
                  <a:srgbClr val="002060"/>
                </a:solidFill>
              </a:rPr>
              <a:t>Architecture of JDBC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sz="6700" dirty="0"/>
              <a:t>Until recently, the middle tier has often been written in languages </a:t>
            </a:r>
            <a:r>
              <a:rPr lang="en-US" sz="6700" dirty="0">
                <a:solidFill>
                  <a:srgbClr val="FF0000"/>
                </a:solidFill>
              </a:rPr>
              <a:t>such as C or C++, </a:t>
            </a:r>
            <a:r>
              <a:rPr lang="en-US" sz="6700" dirty="0"/>
              <a:t>which offer </a:t>
            </a:r>
            <a:r>
              <a:rPr lang="en-US" sz="6700" dirty="0">
                <a:solidFill>
                  <a:srgbClr val="FF0000"/>
                </a:solidFill>
              </a:rPr>
              <a:t>fast performance</a:t>
            </a:r>
            <a:r>
              <a:rPr lang="en-US" sz="6700" dirty="0"/>
              <a:t>. However, with the introduction of optimizing compilers that translate </a:t>
            </a:r>
            <a:r>
              <a:rPr lang="en-US" sz="6700" dirty="0">
                <a:solidFill>
                  <a:srgbClr val="FF0000"/>
                </a:solidFill>
              </a:rPr>
              <a:t>Java </a:t>
            </a:r>
            <a:r>
              <a:rPr lang="en-US" sz="6700" dirty="0" smtClean="0">
                <a:solidFill>
                  <a:srgbClr val="FF0000"/>
                </a:solidFill>
              </a:rPr>
              <a:t>byte code </a:t>
            </a:r>
            <a:r>
              <a:rPr lang="en-US" sz="6700" dirty="0">
                <a:solidFill>
                  <a:srgbClr val="FF0000"/>
                </a:solidFill>
              </a:rPr>
              <a:t>into efficient machine-specific code and technologies</a:t>
            </a:r>
            <a:r>
              <a:rPr lang="en-US" sz="6700" dirty="0"/>
              <a:t> such as </a:t>
            </a:r>
            <a:r>
              <a:rPr lang="en-US" sz="6700" dirty="0">
                <a:solidFill>
                  <a:srgbClr val="FF0000"/>
                </a:solidFill>
              </a:rPr>
              <a:t>Enterprise JavaBeans™</a:t>
            </a:r>
            <a:r>
              <a:rPr lang="en-US" sz="6700" dirty="0"/>
              <a:t>, the </a:t>
            </a:r>
            <a:r>
              <a:rPr lang="en-US" sz="6700" dirty="0">
                <a:solidFill>
                  <a:srgbClr val="FF0000"/>
                </a:solidFill>
              </a:rPr>
              <a:t>Java platform is fast becoming </a:t>
            </a:r>
            <a:r>
              <a:rPr lang="en-US" sz="6700" dirty="0"/>
              <a:t>the standard platform for </a:t>
            </a:r>
            <a:r>
              <a:rPr lang="en-US" sz="6700" dirty="0">
                <a:solidFill>
                  <a:srgbClr val="FF0000"/>
                </a:solidFill>
              </a:rPr>
              <a:t>middle-tier development</a:t>
            </a:r>
            <a:r>
              <a:rPr lang="en-US" sz="6700" dirty="0"/>
              <a:t>. This is a big plus, making it possible to take advantage of </a:t>
            </a:r>
            <a:r>
              <a:rPr lang="en-US" sz="6700" dirty="0">
                <a:solidFill>
                  <a:srgbClr val="FF0000"/>
                </a:solidFill>
              </a:rPr>
              <a:t>Java's robustness, multithreading, and security features</a:t>
            </a:r>
            <a:r>
              <a:rPr lang="en-US" sz="3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59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700" b="1" dirty="0">
                <a:solidFill>
                  <a:srgbClr val="002060"/>
                </a:solidFill>
              </a:rPr>
              <a:t>Architecture of JDBC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With enterprises increasingly using the Java programming language for </a:t>
            </a:r>
            <a:r>
              <a:rPr lang="en-US" sz="4000" dirty="0">
                <a:solidFill>
                  <a:srgbClr val="FF0000"/>
                </a:solidFill>
              </a:rPr>
              <a:t>writing server code</a:t>
            </a:r>
            <a:r>
              <a:rPr lang="en-US" sz="4000" dirty="0"/>
              <a:t>, the </a:t>
            </a:r>
            <a:r>
              <a:rPr lang="en-US" sz="4000" dirty="0">
                <a:solidFill>
                  <a:srgbClr val="FF0000"/>
                </a:solidFill>
              </a:rPr>
              <a:t>JDBC API</a:t>
            </a:r>
            <a:r>
              <a:rPr lang="en-US" sz="4000" dirty="0"/>
              <a:t> is being used </a:t>
            </a:r>
            <a:r>
              <a:rPr lang="en-US" sz="4000" dirty="0">
                <a:solidFill>
                  <a:srgbClr val="FF0000"/>
                </a:solidFill>
              </a:rPr>
              <a:t>more and more</a:t>
            </a:r>
            <a:r>
              <a:rPr lang="en-US" sz="4000" dirty="0"/>
              <a:t> in the </a:t>
            </a:r>
            <a:r>
              <a:rPr lang="en-US" sz="4000" dirty="0">
                <a:solidFill>
                  <a:srgbClr val="FF0000"/>
                </a:solidFill>
              </a:rPr>
              <a:t>middle tier of a three-tier architecture</a:t>
            </a:r>
            <a:r>
              <a:rPr lang="en-US" sz="4000" dirty="0"/>
              <a:t>. Some of the features that make </a:t>
            </a:r>
            <a:r>
              <a:rPr lang="en-US" sz="4000" dirty="0">
                <a:solidFill>
                  <a:srgbClr val="FF0000"/>
                </a:solidFill>
              </a:rPr>
              <a:t>JDBC a server technology </a:t>
            </a:r>
            <a:r>
              <a:rPr lang="en-US" sz="4000" dirty="0"/>
              <a:t>are its support </a:t>
            </a:r>
            <a:r>
              <a:rPr lang="en-US" sz="4000" dirty="0">
                <a:solidFill>
                  <a:srgbClr val="FF0000"/>
                </a:solidFill>
              </a:rPr>
              <a:t>for connection pooling, distributed transactions, and disconnected </a:t>
            </a:r>
            <a:r>
              <a:rPr lang="en-US" sz="4000" dirty="0" err="1">
                <a:solidFill>
                  <a:srgbClr val="FF0000"/>
                </a:solidFill>
              </a:rPr>
              <a:t>rowsets</a:t>
            </a:r>
            <a:r>
              <a:rPr lang="en-US" sz="4000" dirty="0"/>
              <a:t>. The JDBC API is also what allows access to a </a:t>
            </a:r>
            <a:r>
              <a:rPr lang="en-US" sz="4000" dirty="0">
                <a:solidFill>
                  <a:srgbClr val="FF0000"/>
                </a:solidFill>
              </a:rPr>
              <a:t>data source from a Java middle tier.</a:t>
            </a:r>
            <a:endParaRPr lang="en-US" sz="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67</Words>
  <Application>Microsoft Office PowerPoint</Application>
  <PresentationFormat>On-screen Show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20</cp:revision>
  <dcterms:created xsi:type="dcterms:W3CDTF">2006-08-16T00:00:00Z</dcterms:created>
  <dcterms:modified xsi:type="dcterms:W3CDTF">2022-10-11T05:41:30Z</dcterms:modified>
</cp:coreProperties>
</file>